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81" r:id="rId3"/>
    <p:sldId id="275" r:id="rId4"/>
    <p:sldId id="282" r:id="rId5"/>
    <p:sldId id="283" r:id="rId6"/>
    <p:sldId id="257" r:id="rId7"/>
    <p:sldId id="265" r:id="rId8"/>
    <p:sldId id="278" r:id="rId9"/>
    <p:sldId id="266" r:id="rId10"/>
    <p:sldId id="277" r:id="rId11"/>
    <p:sldId id="268" r:id="rId12"/>
    <p:sldId id="269" r:id="rId13"/>
    <p:sldId id="276" r:id="rId14"/>
    <p:sldId id="280" r:id="rId15"/>
    <p:sldId id="279" r:id="rId16"/>
    <p:sldId id="272" r:id="rId17"/>
    <p:sldId id="273" r:id="rId18"/>
    <p:sldId id="260" r:id="rId19"/>
    <p:sldId id="274" r:id="rId20"/>
    <p:sldId id="261" r:id="rId21"/>
    <p:sldId id="270" r:id="rId22"/>
    <p:sldId id="271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45" autoAdjust="0"/>
    <p:restoredTop sz="94660"/>
  </p:normalViewPr>
  <p:slideViewPr>
    <p:cSldViewPr snapToGrid="0">
      <p:cViewPr varScale="1">
        <p:scale>
          <a:sx n="69" d="100"/>
          <a:sy n="69" d="100"/>
        </p:scale>
        <p:origin x="548" y="3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9T16:25:03.43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0 0 24575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9T16:25:11.03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0 0 24575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9T16:25:11.364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0 0 24575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9T16:25:11.70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1 1 24575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9T16:25:12.06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1 1 24575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9T16:25:12.41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1 1 24575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9T16:25:12.83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1 1 24575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9T16:25:13.16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1 1 24575</inkml:trace>
  <inkml:trace contextRef="#ctx0" brushRef="#br0" timeOffset="1">1 1 24575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9T16:25:13.49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1 1 24575</inkml:trace>
  <inkml:trace contextRef="#ctx0" brushRef="#br0" timeOffset="1">1 1 24575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9T16:25:14.44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1 0 24575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9T16:25:17.369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1 0 24575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9T16:25:05.714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1 0 24575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9T16:25:17.774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0 1 24575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9T16:25:18.134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0 1 24575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9T16:25:18.46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0 0 24575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9T16:25:18.79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0 0 24575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9T16:25:19.15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0 0 24575</inkml:trace>
  <inkml:trace contextRef="#ctx0" brushRef="#br0" timeOffset="1">0 0 24575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9T16:25:19.47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0 0 24575</inkml:trace>
  <inkml:trace contextRef="#ctx0" brushRef="#br0" timeOffset="1">0 0 24575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9T16:25:19.82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0 0 24575</inkml:trace>
  <inkml:trace contextRef="#ctx0" brushRef="#br0" timeOffset="1">0 0 24575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9T16:25:20.15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0 0 24575</inkml:trace>
  <inkml:trace contextRef="#ctx0" brushRef="#br0" timeOffset="1">0 0 24575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9T16:25:20.47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0 0 24575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9T16:25:20.80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0 0 24575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9T16:25:06.29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1 0 24575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9T16:25:21.46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0 0 24575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9T16:25:21.91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0 0 24575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9T16:25:06.63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1 0 24575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9T16:25:07.214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0 1 24575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9T16:25:07.94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1 1 24575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9T16:25:09.81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1 1 24575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9T16:25:10.22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0 0 24575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9T16:25:10.56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0 0 24575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90EA5-D54B-4E13-AF07-F860EBF67629}" type="datetimeFigureOut">
              <a:rPr lang="en-US" smtClean="0"/>
              <a:t>11/9/2022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B6A14-B08D-4E2F-8587-A0EF6040B7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3147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90EA5-D54B-4E13-AF07-F860EBF67629}" type="datetimeFigureOut">
              <a:rPr lang="en-US" smtClean="0"/>
              <a:t>11/9/2022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B6A14-B08D-4E2F-8587-A0EF6040B7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5406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90EA5-D54B-4E13-AF07-F860EBF67629}" type="datetimeFigureOut">
              <a:rPr lang="en-US" smtClean="0"/>
              <a:t>11/9/2022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B6A14-B08D-4E2F-8587-A0EF6040B7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0420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90EA5-D54B-4E13-AF07-F860EBF67629}" type="datetimeFigureOut">
              <a:rPr lang="en-US" smtClean="0"/>
              <a:t>11/9/2022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B6A14-B08D-4E2F-8587-A0EF6040B7B5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026625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90EA5-D54B-4E13-AF07-F860EBF67629}" type="datetimeFigureOut">
              <a:rPr lang="en-US" smtClean="0"/>
              <a:t>11/9/2022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B6A14-B08D-4E2F-8587-A0EF6040B7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0586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90EA5-D54B-4E13-AF07-F860EBF67629}" type="datetimeFigureOut">
              <a:rPr lang="en-US" smtClean="0"/>
              <a:t>11/9/2022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B6A14-B08D-4E2F-8587-A0EF6040B7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86811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90EA5-D54B-4E13-AF07-F860EBF67629}" type="datetimeFigureOut">
              <a:rPr lang="en-US" smtClean="0"/>
              <a:t>11/9/2022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B6A14-B08D-4E2F-8587-A0EF6040B7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3654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90EA5-D54B-4E13-AF07-F860EBF67629}" type="datetimeFigureOut">
              <a:rPr lang="en-US" smtClean="0"/>
              <a:t>11/9/2022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B6A14-B08D-4E2F-8587-A0EF6040B7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8230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90EA5-D54B-4E13-AF07-F860EBF67629}" type="datetimeFigureOut">
              <a:rPr lang="en-US" smtClean="0"/>
              <a:t>11/9/2022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B6A14-B08D-4E2F-8587-A0EF6040B7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2864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90EA5-D54B-4E13-AF07-F860EBF67629}" type="datetimeFigureOut">
              <a:rPr lang="en-US" smtClean="0"/>
              <a:t>11/9/2022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B6A14-B08D-4E2F-8587-A0EF6040B7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4530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90EA5-D54B-4E13-AF07-F860EBF67629}" type="datetimeFigureOut">
              <a:rPr lang="en-US" smtClean="0"/>
              <a:t>11/9/2022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B6A14-B08D-4E2F-8587-A0EF6040B7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0028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90EA5-D54B-4E13-AF07-F860EBF67629}" type="datetimeFigureOut">
              <a:rPr lang="en-US" smtClean="0"/>
              <a:t>11/9/2022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B6A14-B08D-4E2F-8587-A0EF6040B7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18126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90EA5-D54B-4E13-AF07-F860EBF67629}" type="datetimeFigureOut">
              <a:rPr lang="en-US" smtClean="0"/>
              <a:t>11/9/2022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B6A14-B08D-4E2F-8587-A0EF6040B7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0900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90EA5-D54B-4E13-AF07-F860EBF67629}" type="datetimeFigureOut">
              <a:rPr lang="en-US" smtClean="0"/>
              <a:t>11/9/2022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B6A14-B08D-4E2F-8587-A0EF6040B7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529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90EA5-D54B-4E13-AF07-F860EBF67629}" type="datetimeFigureOut">
              <a:rPr lang="en-US" smtClean="0"/>
              <a:t>11/9/2022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B6A14-B08D-4E2F-8587-A0EF6040B7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0798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90EA5-D54B-4E13-AF07-F860EBF67629}" type="datetimeFigureOut">
              <a:rPr lang="en-US" smtClean="0"/>
              <a:t>11/9/2022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B6A14-B08D-4E2F-8587-A0EF6040B7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3338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90EA5-D54B-4E13-AF07-F860EBF67629}" type="datetimeFigureOut">
              <a:rPr lang="en-US" smtClean="0"/>
              <a:t>11/9/2022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B6A14-B08D-4E2F-8587-A0EF6040B7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7834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190EA5-D54B-4E13-AF07-F860EBF67629}" type="datetimeFigureOut">
              <a:rPr lang="en-US" smtClean="0"/>
              <a:t>11/9/2022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9B6A14-B08D-4E2F-8587-A0EF6040B7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13963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mp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mp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1.xml"/><Relationship Id="rId18" Type="http://schemas.openxmlformats.org/officeDocument/2006/relationships/customXml" Target="../ink/ink16.xml"/><Relationship Id="rId26" Type="http://schemas.openxmlformats.org/officeDocument/2006/relationships/customXml" Target="../ink/ink24.xml"/><Relationship Id="rId3" Type="http://schemas.openxmlformats.org/officeDocument/2006/relationships/image" Target="../media/image20.png"/><Relationship Id="rId21" Type="http://schemas.openxmlformats.org/officeDocument/2006/relationships/customXml" Target="../ink/ink19.xml"/><Relationship Id="rId34" Type="http://schemas.openxmlformats.org/officeDocument/2006/relationships/image" Target="../media/image4.png"/><Relationship Id="rId7" Type="http://schemas.openxmlformats.org/officeDocument/2006/relationships/customXml" Target="../ink/ink5.xml"/><Relationship Id="rId12" Type="http://schemas.openxmlformats.org/officeDocument/2006/relationships/customXml" Target="../ink/ink10.xml"/><Relationship Id="rId17" Type="http://schemas.openxmlformats.org/officeDocument/2006/relationships/customXml" Target="../ink/ink15.xml"/><Relationship Id="rId25" Type="http://schemas.openxmlformats.org/officeDocument/2006/relationships/customXml" Target="../ink/ink23.xml"/><Relationship Id="rId33" Type="http://schemas.openxmlformats.org/officeDocument/2006/relationships/customXml" Target="../ink/ink31.xml"/><Relationship Id="rId2" Type="http://schemas.openxmlformats.org/officeDocument/2006/relationships/customXml" Target="../ink/ink1.xml"/><Relationship Id="rId16" Type="http://schemas.openxmlformats.org/officeDocument/2006/relationships/customXml" Target="../ink/ink14.xml"/><Relationship Id="rId20" Type="http://schemas.openxmlformats.org/officeDocument/2006/relationships/customXml" Target="../ink/ink18.xml"/><Relationship Id="rId29" Type="http://schemas.openxmlformats.org/officeDocument/2006/relationships/customXml" Target="../ink/ink27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.xml"/><Relationship Id="rId11" Type="http://schemas.openxmlformats.org/officeDocument/2006/relationships/customXml" Target="../ink/ink9.xml"/><Relationship Id="rId24" Type="http://schemas.openxmlformats.org/officeDocument/2006/relationships/customXml" Target="../ink/ink22.xml"/><Relationship Id="rId32" Type="http://schemas.openxmlformats.org/officeDocument/2006/relationships/customXml" Target="../ink/ink30.xml"/><Relationship Id="rId5" Type="http://schemas.openxmlformats.org/officeDocument/2006/relationships/customXml" Target="../ink/ink3.xml"/><Relationship Id="rId15" Type="http://schemas.openxmlformats.org/officeDocument/2006/relationships/customXml" Target="../ink/ink13.xml"/><Relationship Id="rId23" Type="http://schemas.openxmlformats.org/officeDocument/2006/relationships/customXml" Target="../ink/ink21.xml"/><Relationship Id="rId28" Type="http://schemas.openxmlformats.org/officeDocument/2006/relationships/customXml" Target="../ink/ink26.xml"/><Relationship Id="rId10" Type="http://schemas.openxmlformats.org/officeDocument/2006/relationships/customXml" Target="../ink/ink8.xml"/><Relationship Id="rId19" Type="http://schemas.openxmlformats.org/officeDocument/2006/relationships/customXml" Target="../ink/ink17.xml"/><Relationship Id="rId31" Type="http://schemas.openxmlformats.org/officeDocument/2006/relationships/customXml" Target="../ink/ink29.xml"/><Relationship Id="rId4" Type="http://schemas.openxmlformats.org/officeDocument/2006/relationships/customXml" Target="../ink/ink2.xml"/><Relationship Id="rId9" Type="http://schemas.openxmlformats.org/officeDocument/2006/relationships/customXml" Target="../ink/ink7.xml"/><Relationship Id="rId14" Type="http://schemas.openxmlformats.org/officeDocument/2006/relationships/customXml" Target="../ink/ink12.xml"/><Relationship Id="rId22" Type="http://schemas.openxmlformats.org/officeDocument/2006/relationships/customXml" Target="../ink/ink20.xml"/><Relationship Id="rId27" Type="http://schemas.openxmlformats.org/officeDocument/2006/relationships/customXml" Target="../ink/ink25.xml"/><Relationship Id="rId30" Type="http://schemas.openxmlformats.org/officeDocument/2006/relationships/customXml" Target="../ink/ink28.xml"/><Relationship Id="rId8" Type="http://schemas.openxmlformats.org/officeDocument/2006/relationships/customXml" Target="../ink/ink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C58EF2-0BA6-6524-B2D2-0BF5F8309A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8812" y="355002"/>
            <a:ext cx="10434375" cy="2387600"/>
          </a:xfrm>
        </p:spPr>
        <p:txBody>
          <a:bodyPr/>
          <a:lstStyle/>
          <a:p>
            <a:r>
              <a:rPr lang="en-US" dirty="0"/>
              <a:t>Team 5 Conceptual Design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08655E-3227-B8ED-79EB-CAE0A8530C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99292" y="3289579"/>
            <a:ext cx="2668868" cy="2766598"/>
          </a:xfrm>
        </p:spPr>
        <p:txBody>
          <a:bodyPr>
            <a:normAutofit fontScale="92500"/>
          </a:bodyPr>
          <a:lstStyle/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en-US" dirty="0"/>
              <a:t>Dillon Williams</a:t>
            </a:r>
          </a:p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en-US" dirty="0"/>
              <a:t>Nidhay Patel</a:t>
            </a:r>
          </a:p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en-US" dirty="0"/>
              <a:t>Ryan Reed</a:t>
            </a:r>
          </a:p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en-US" dirty="0"/>
              <a:t>Michel </a:t>
            </a:r>
            <a:r>
              <a:rPr lang="en-US" dirty="0" err="1"/>
              <a:t>Turpeau</a:t>
            </a:r>
            <a:endParaRPr lang="en-US" dirty="0"/>
          </a:p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en-US" dirty="0"/>
              <a:t>Austin Sigg</a:t>
            </a:r>
          </a:p>
        </p:txBody>
      </p:sp>
    </p:spTree>
    <p:extLst>
      <p:ext uri="{BB962C8B-B14F-4D97-AF65-F5344CB8AC3E}">
        <p14:creationId xmlns:p14="http://schemas.microsoft.com/office/powerpoint/2010/main" val="3858836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8C19F-0087-99D0-E5BD-9E43182FF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a plc &amp; a microcomputer?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4A4EBE-B1F4-CA28-070B-BF126B5CE4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96064"/>
            <a:ext cx="10353762" cy="4406336"/>
          </a:xfrm>
        </p:spPr>
        <p:txBody>
          <a:bodyPr/>
          <a:lstStyle/>
          <a:p>
            <a:r>
              <a:rPr lang="en-US" dirty="0"/>
              <a:t>PLC’s “run-to-completion” step is </a:t>
            </a:r>
            <a:r>
              <a:rPr lang="en-US" b="1" dirty="0"/>
              <a:t>Cycle-Driven!</a:t>
            </a:r>
            <a:endParaRPr lang="en-US" dirty="0"/>
          </a:p>
          <a:p>
            <a:pPr lvl="1"/>
            <a:r>
              <a:rPr lang="en-US" dirty="0"/>
              <a:t>Will </a:t>
            </a:r>
            <a:r>
              <a:rPr lang="en-US" b="1" dirty="0"/>
              <a:t>always</a:t>
            </a:r>
            <a:r>
              <a:rPr lang="en-US" dirty="0"/>
              <a:t> scan code on set interval (ex. every 100ms)</a:t>
            </a:r>
          </a:p>
          <a:p>
            <a:pPr lvl="1"/>
            <a:r>
              <a:rPr lang="en-US" dirty="0"/>
              <a:t>A microcomputer is </a:t>
            </a:r>
            <a:r>
              <a:rPr lang="en-US" b="1" dirty="0"/>
              <a:t>event-driven</a:t>
            </a:r>
            <a:r>
              <a:rPr lang="en-US" dirty="0"/>
              <a:t>: will complete its scan once an event is activated</a:t>
            </a:r>
          </a:p>
          <a:p>
            <a:pPr lvl="2"/>
            <a:r>
              <a:rPr lang="en-US" dirty="0"/>
              <a:t>Could be </a:t>
            </a:r>
            <a:r>
              <a:rPr lang="en-US" b="1" dirty="0"/>
              <a:t>SIGNIFICANTLY</a:t>
            </a:r>
            <a:r>
              <a:rPr lang="en-US" dirty="0"/>
              <a:t> longer</a:t>
            </a:r>
          </a:p>
          <a:p>
            <a:r>
              <a:rPr lang="en-US" dirty="0"/>
              <a:t>PLCs are used in industry specifically for </a:t>
            </a:r>
            <a:r>
              <a:rPr lang="en-US" b="1" dirty="0"/>
              <a:t>control technology</a:t>
            </a:r>
            <a:endParaRPr lang="en-US" dirty="0"/>
          </a:p>
          <a:p>
            <a:pPr lvl="1"/>
            <a:r>
              <a:rPr lang="en-US" dirty="0"/>
              <a:t>Hardware in industry usually controlled by PLCs</a:t>
            </a:r>
          </a:p>
          <a:p>
            <a:r>
              <a:rPr lang="en-US" dirty="0"/>
              <a:t>If PLCs can do this, why not use it for a database?</a:t>
            </a:r>
          </a:p>
          <a:p>
            <a:pPr lvl="1"/>
            <a:r>
              <a:rPr lang="en-US" dirty="0"/>
              <a:t>PLCs aren’t good with sharing a lot of data</a:t>
            </a:r>
          </a:p>
          <a:p>
            <a:pPr lvl="1"/>
            <a:r>
              <a:rPr lang="en-US" dirty="0"/>
              <a:t>Can’t understand SQL</a:t>
            </a:r>
          </a:p>
        </p:txBody>
      </p:sp>
    </p:spTree>
    <p:extLst>
      <p:ext uri="{BB962C8B-B14F-4D97-AF65-F5344CB8AC3E}">
        <p14:creationId xmlns:p14="http://schemas.microsoft.com/office/powerpoint/2010/main" val="29547734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06DF13-B997-3779-B0C2-02553D679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Plc Control / Hardware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6D4A40-2A41-1B21-3241-5E403C1825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8814" y="2072973"/>
            <a:ext cx="5934967" cy="3695136"/>
          </a:xfrm>
        </p:spPr>
        <p:txBody>
          <a:bodyPr>
            <a:normAutofit/>
          </a:bodyPr>
          <a:lstStyle/>
          <a:p>
            <a:r>
              <a:rPr lang="en-US" dirty="0"/>
              <a:t>PLC Constraints</a:t>
            </a:r>
          </a:p>
          <a:p>
            <a:pPr lvl="1"/>
            <a:r>
              <a:rPr lang="en-US" dirty="0"/>
              <a:t>ii(1) Must interface with the locks and LEDs</a:t>
            </a:r>
          </a:p>
          <a:p>
            <a:pPr lvl="1"/>
            <a:r>
              <a:rPr lang="en-US" dirty="0"/>
              <a:t>ii(2) Must control the step voltage of the motor(s)</a:t>
            </a:r>
          </a:p>
          <a:p>
            <a:pPr lvl="1"/>
            <a:r>
              <a:rPr lang="en-US" dirty="0"/>
              <a:t>ii(3) Must communicate with the microcomputer</a:t>
            </a:r>
          </a:p>
          <a:p>
            <a:pPr lvl="1"/>
            <a:r>
              <a:rPr lang="en-US" dirty="0"/>
              <a:t>ii(4) Must know the device occupancy of each drawer</a:t>
            </a:r>
          </a:p>
          <a:p>
            <a:pPr lvl="1"/>
            <a:r>
              <a:rPr lang="en-US" dirty="0"/>
              <a:t>ii(5) Must have a timer system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9968BC-F029-FE84-57DB-77644404F9C5}"/>
              </a:ext>
            </a:extLst>
          </p:cNvPr>
          <p:cNvSpPr txBox="1"/>
          <p:nvPr/>
        </p:nvSpPr>
        <p:spPr>
          <a:xfrm>
            <a:off x="6054435" y="2072973"/>
            <a:ext cx="5735783" cy="21660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Hardware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PLC receives power from wall outlet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Hardware receives all control from the PLC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Sensors, Locks, Timer System, Indication System, Motor</a:t>
            </a:r>
          </a:p>
        </p:txBody>
      </p:sp>
    </p:spTree>
    <p:extLst>
      <p:ext uri="{BB962C8B-B14F-4D97-AF65-F5344CB8AC3E}">
        <p14:creationId xmlns:p14="http://schemas.microsoft.com/office/powerpoint/2010/main" val="2766156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4399A8-B7F2-09F1-D93B-B48C6ECDE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 subsystems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209692-1DBF-4C1B-A7CD-DFEAF1CA22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556278" cy="4557245"/>
          </a:xfrm>
        </p:spPr>
        <p:txBody>
          <a:bodyPr>
            <a:normAutofit/>
          </a:bodyPr>
          <a:lstStyle/>
          <a:p>
            <a:r>
              <a:rPr lang="en-US" dirty="0"/>
              <a:t>Stepper Motor</a:t>
            </a:r>
          </a:p>
          <a:p>
            <a:pPr lvl="1"/>
            <a:r>
              <a:rPr lang="en-US" dirty="0"/>
              <a:t>PLC will control driver for motor</a:t>
            </a:r>
          </a:p>
          <a:p>
            <a:pPr lvl="1"/>
            <a:r>
              <a:rPr lang="en-US" dirty="0"/>
              <a:t>Motor steps enough degrees to rotate new device to drawer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Locks</a:t>
            </a:r>
          </a:p>
          <a:p>
            <a:pPr lvl="1"/>
            <a:r>
              <a:rPr lang="en-US" dirty="0"/>
              <a:t>Most likely solenoid (Proposed by </a:t>
            </a:r>
            <a:r>
              <a:rPr lang="en-US" dirty="0" err="1"/>
              <a:t>MechE</a:t>
            </a:r>
            <a:r>
              <a:rPr lang="en-US" dirty="0"/>
              <a:t> team)</a:t>
            </a:r>
          </a:p>
          <a:p>
            <a:pPr lvl="1"/>
            <a:r>
              <a:rPr lang="en-US" dirty="0"/>
              <a:t>Powered by DC voltage</a:t>
            </a:r>
          </a:p>
          <a:p>
            <a:pPr lvl="1"/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7EC574-A4B4-D878-5ABC-E998FB6A39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3402" y="2088319"/>
            <a:ext cx="5718415" cy="4160081"/>
          </a:xfrm>
        </p:spPr>
        <p:txBody>
          <a:bodyPr>
            <a:noAutofit/>
          </a:bodyPr>
          <a:lstStyle/>
          <a:p>
            <a:r>
              <a:rPr lang="en-US" dirty="0"/>
              <a:t>Indication System</a:t>
            </a:r>
          </a:p>
          <a:p>
            <a:pPr lvl="1"/>
            <a:r>
              <a:rPr lang="en-US" dirty="0"/>
              <a:t>Most likely LEDs. Will help guide student to correct drawer and compartment</a:t>
            </a:r>
          </a:p>
          <a:p>
            <a:pPr lvl="1"/>
            <a:r>
              <a:rPr lang="en-US" dirty="0"/>
              <a:t>Controlled by PLC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Timer System</a:t>
            </a:r>
          </a:p>
          <a:p>
            <a:pPr lvl="1"/>
            <a:r>
              <a:rPr lang="en-US" dirty="0"/>
              <a:t>Used to flash LEDs and unlock compartments over a predetermined duration</a:t>
            </a:r>
          </a:p>
          <a:p>
            <a:pPr lvl="1"/>
            <a:r>
              <a:rPr lang="en-US" dirty="0"/>
              <a:t>Controlled by PLC</a:t>
            </a:r>
          </a:p>
          <a:p>
            <a:pPr lvl="1"/>
            <a:r>
              <a:rPr lang="en-US" dirty="0"/>
              <a:t>Will be a system to alternate TON timers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88131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6FFDC-8817-D605-32C6-506ECF30B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Explanation for Stepper Motor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00ECA3-8C41-C756-67B3-579C11C0586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>
                <a:effectLst/>
              </a:rPr>
              <a:t>Stepper Motors are DC motors that divide a full rotation into a set of equal steps. </a:t>
            </a:r>
          </a:p>
          <a:p>
            <a:r>
              <a:rPr lang="en-US" dirty="0">
                <a:effectLst/>
              </a:rPr>
              <a:t>This will allow us to have better control over the positioning of the machine.</a:t>
            </a:r>
          </a:p>
        </p:txBody>
      </p:sp>
      <p:pic>
        <p:nvPicPr>
          <p:cNvPr id="1028" name="Picture 4" descr="See the source image">
            <a:extLst>
              <a:ext uri="{FF2B5EF4-FFF2-40B4-BE49-F238E27FC236}">
                <a16:creationId xmlns:a16="http://schemas.microsoft.com/office/drawing/2014/main" id="{78DF8167-495F-4743-8101-18650474B9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1518" y="2084715"/>
            <a:ext cx="3703638" cy="3703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See the source image">
            <a:extLst>
              <a:ext uri="{FF2B5EF4-FFF2-40B4-BE49-F238E27FC236}">
                <a16:creationId xmlns:a16="http://schemas.microsoft.com/office/drawing/2014/main" id="{7FE5B50B-71C9-4663-8C5A-EF6F1151D12B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6964" y="2084715"/>
            <a:ext cx="4032746" cy="3703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6959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54026-97D1-4F70-ABD9-DF20FABBF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Rotation System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643E1C2-FE53-47F2-BBA1-4F4E4206151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658376" y="2524271"/>
            <a:ext cx="4528228" cy="2448507"/>
          </a:xfrm>
          <a:prstGeom prst="rect">
            <a:avLst/>
          </a:prstGeom>
        </p:spPr>
      </p:pic>
      <p:pic>
        <p:nvPicPr>
          <p:cNvPr id="6" name="Picture 6" descr="Rotary Device">
            <a:extLst>
              <a:ext uri="{FF2B5EF4-FFF2-40B4-BE49-F238E27FC236}">
                <a16:creationId xmlns:a16="http://schemas.microsoft.com/office/drawing/2014/main" id="{1588129F-F23D-4419-85DE-6C767240597E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039" y="2532702"/>
            <a:ext cx="5004667" cy="2465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76584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FB667-B53C-4FA5-B9BD-E09A4DF3E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Motor Driver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FAF28D8-9A76-4F49-871F-4CBE5A24E5D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 rot="16200000">
            <a:off x="1540405" y="1461712"/>
            <a:ext cx="3133038" cy="4386253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39A0ED-1A3C-41AB-9C63-BEE95BC7975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This motor driver uses a closed-loop system</a:t>
            </a:r>
          </a:p>
          <a:p>
            <a:r>
              <a:rPr lang="en-US" dirty="0"/>
              <a:t>This improves the accuracy of the motor and makes it so it never loses track of it step.</a:t>
            </a:r>
          </a:p>
          <a:p>
            <a:r>
              <a:rPr lang="en-US" dirty="0"/>
              <a:t>This driver also includes over-current, over-voltage and position ultra difference protection</a:t>
            </a:r>
          </a:p>
        </p:txBody>
      </p:sp>
    </p:spTree>
    <p:extLst>
      <p:ext uri="{BB962C8B-B14F-4D97-AF65-F5344CB8AC3E}">
        <p14:creationId xmlns:p14="http://schemas.microsoft.com/office/powerpoint/2010/main" val="33015904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DF0113-6CFD-4ABA-9146-970B48F851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Locks</a:t>
            </a:r>
          </a:p>
        </p:txBody>
      </p:sp>
      <p:pic>
        <p:nvPicPr>
          <p:cNvPr id="2050" name="Picture 2" descr="See the source image">
            <a:extLst>
              <a:ext uri="{FF2B5EF4-FFF2-40B4-BE49-F238E27FC236}">
                <a16:creationId xmlns:a16="http://schemas.microsoft.com/office/drawing/2014/main" id="{842D7784-1164-44DB-8DE2-012854C1327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0471" y="1581150"/>
            <a:ext cx="3695700" cy="3695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49B8D97-B0B4-4BF3-BA4A-2F0766D25D8E}"/>
              </a:ext>
            </a:extLst>
          </p:cNvPr>
          <p:cNvSpPr txBox="1"/>
          <p:nvPr/>
        </p:nvSpPr>
        <p:spPr>
          <a:xfrm>
            <a:off x="393290" y="1904581"/>
            <a:ext cx="581086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Main security for the physical system.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There are locks for each of the compartments and another for the storage/maintenance space.</a:t>
            </a:r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Needs to stay lock when power is lost.</a:t>
            </a:r>
          </a:p>
        </p:txBody>
      </p:sp>
    </p:spTree>
    <p:extLst>
      <p:ext uri="{BB962C8B-B14F-4D97-AF65-F5344CB8AC3E}">
        <p14:creationId xmlns:p14="http://schemas.microsoft.com/office/powerpoint/2010/main" val="41786848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3DCD2-B921-47B3-8CF3-33BE6FAAC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LEDs and Indicators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CB023A-9F7A-4E81-B615-F471DC06B6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1739" y="1871266"/>
            <a:ext cx="6446981" cy="3695136"/>
          </a:xfrm>
        </p:spPr>
        <p:txBody>
          <a:bodyPr>
            <a:normAutofit/>
          </a:bodyPr>
          <a:lstStyle/>
          <a:p>
            <a:r>
              <a:rPr lang="en-US" sz="2400" dirty="0"/>
              <a:t>There are 3 compartments, one for each level.</a:t>
            </a:r>
          </a:p>
          <a:p>
            <a:r>
              <a:rPr lang="en-US" sz="2400" dirty="0"/>
              <a:t>The LED will show the user the location of their device.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87DB6F-EAF9-0F23-D8FB-30E011798D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3663" y="1935921"/>
            <a:ext cx="4433141" cy="3217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8827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D0B8B2-FF69-9E0D-0824-883F8E068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Barcode Scanner</a:t>
            </a:r>
          </a:p>
        </p:txBody>
      </p:sp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0D79FDA2-482A-44B2-AA64-D267C93BE1E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414" y="1912482"/>
            <a:ext cx="3695700" cy="3695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75B545B-89CC-4774-8E08-CBF461E7B04A}"/>
              </a:ext>
            </a:extLst>
          </p:cNvPr>
          <p:cNvSpPr txBox="1"/>
          <p:nvPr/>
        </p:nvSpPr>
        <p:spPr>
          <a:xfrm>
            <a:off x="5390975" y="2052172"/>
            <a:ext cx="498581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Used to scan in the ID/barcode attached to the device’s box.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Makes it easy to keep track of items have been registered to the database.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Will be used by the operator during the “LOAD” mode.</a:t>
            </a:r>
          </a:p>
        </p:txBody>
      </p:sp>
    </p:spTree>
    <p:extLst>
      <p:ext uri="{BB962C8B-B14F-4D97-AF65-F5344CB8AC3E}">
        <p14:creationId xmlns:p14="http://schemas.microsoft.com/office/powerpoint/2010/main" val="6544458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C7244-9744-4FA0-A2CC-6F6BE9D928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 Mode (Button Included)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4C6EB4-B5D1-467E-ADBE-14F935FFCE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2254" y="1935920"/>
            <a:ext cx="6411205" cy="4154161"/>
          </a:xfrm>
        </p:spPr>
        <p:txBody>
          <a:bodyPr>
            <a:normAutofit/>
          </a:bodyPr>
          <a:lstStyle/>
          <a:p>
            <a:r>
              <a:rPr lang="en-US" dirty="0"/>
              <a:t>Mode for loading and registering items to the machine.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The display will inform the user of the compartment, indicated by an LED, that needs a refill. (The only one unlocked)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The operator will scan the ID of the device and load it into position.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After a confirmation of the board being loaded, the machine will automatically rotate to the next empty slot.</a:t>
            </a:r>
          </a:p>
        </p:txBody>
      </p:sp>
      <p:pic>
        <p:nvPicPr>
          <p:cNvPr id="3074" name="Picture 2" descr="See the source image">
            <a:extLst>
              <a:ext uri="{FF2B5EF4-FFF2-40B4-BE49-F238E27FC236}">
                <a16:creationId xmlns:a16="http://schemas.microsoft.com/office/drawing/2014/main" id="{6DE5B92B-CDBF-41F7-94D0-04991F5453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91" r="25823"/>
          <a:stretch/>
        </p:blipFill>
        <p:spPr bwMode="auto">
          <a:xfrm>
            <a:off x="7254245" y="1825912"/>
            <a:ext cx="3942971" cy="3915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8D96DDF-3F4B-4CEF-AD08-FBF3F33214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4245" y="1469835"/>
            <a:ext cx="3930761" cy="489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872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8AA70B-5049-4257-90B0-04C94062DB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88495" y="515827"/>
            <a:ext cx="9001462" cy="844286"/>
          </a:xfrm>
        </p:spPr>
        <p:txBody>
          <a:bodyPr/>
          <a:lstStyle/>
          <a:p>
            <a:r>
              <a:rPr lang="en-US" dirty="0"/>
              <a:t>Design Update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27A0B694-A3B4-460B-9094-C7A5D1E203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2912" y="2766538"/>
            <a:ext cx="6208529" cy="1655762"/>
          </a:xfrm>
        </p:spPr>
        <p:txBody>
          <a:bodyPr>
            <a:normAutofit fontScale="92500" lnSpcReduction="10000"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More like Barrel shape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Motor at Bottom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Each level will have lock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LEDs to guide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37ADCBB-92CB-42C3-830C-B22ABD48B9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661" y="1972582"/>
            <a:ext cx="3509584" cy="4369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3070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7ACC6-F9BA-36B4-A292-62EA94E45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3108" y="218896"/>
            <a:ext cx="4832465" cy="132632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Power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42EA5B-2FE8-2982-F65D-0B3DDBEA4E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89418" y="1447940"/>
            <a:ext cx="4832465" cy="3962120"/>
          </a:xfrm>
        </p:spPr>
        <p:txBody>
          <a:bodyPr>
            <a:normAutofit fontScale="92500" lnSpcReduction="10000"/>
          </a:bodyPr>
          <a:lstStyle/>
          <a:p>
            <a:r>
              <a:rPr lang="en-US" sz="2800" dirty="0">
                <a:solidFill>
                  <a:srgbClr val="FFFFFF"/>
                </a:solidFill>
              </a:rPr>
              <a:t>Power Supply</a:t>
            </a:r>
          </a:p>
          <a:p>
            <a:r>
              <a:rPr lang="en-US" sz="2800" dirty="0">
                <a:solidFill>
                  <a:srgbClr val="FFFFFF"/>
                </a:solidFill>
              </a:rPr>
              <a:t>AC/DC Converter</a:t>
            </a:r>
          </a:p>
          <a:p>
            <a:r>
              <a:rPr lang="en-US" sz="2800" dirty="0">
                <a:solidFill>
                  <a:srgbClr val="FFFFFF"/>
                </a:solidFill>
              </a:rPr>
              <a:t>Overcurrent Protection</a:t>
            </a:r>
          </a:p>
          <a:p>
            <a:pPr lvl="1"/>
            <a:r>
              <a:rPr lang="en-US" sz="2400" dirty="0">
                <a:solidFill>
                  <a:srgbClr val="FFFFFF"/>
                </a:solidFill>
              </a:rPr>
              <a:t>GFCI-protected outlet</a:t>
            </a:r>
          </a:p>
          <a:p>
            <a:pPr lvl="2"/>
            <a:r>
              <a:rPr lang="en-US" sz="2000" dirty="0">
                <a:solidFill>
                  <a:srgbClr val="FFFFFF"/>
                </a:solidFill>
              </a:rPr>
              <a:t>NEC 422.51</a:t>
            </a:r>
          </a:p>
          <a:p>
            <a:pPr lvl="2"/>
            <a:r>
              <a:rPr lang="en-US" sz="2000" dirty="0">
                <a:solidFill>
                  <a:srgbClr val="FFFFFF"/>
                </a:solidFill>
              </a:rPr>
              <a:t>Circuit Breaker</a:t>
            </a:r>
          </a:p>
          <a:p>
            <a:pPr lvl="2"/>
            <a:r>
              <a:rPr lang="en-US" sz="2000" dirty="0">
                <a:solidFill>
                  <a:srgbClr val="FFFFFF"/>
                </a:solidFill>
              </a:rPr>
              <a:t>Fuses</a:t>
            </a:r>
          </a:p>
          <a:p>
            <a:r>
              <a:rPr lang="en-US" sz="2800" dirty="0">
                <a:solidFill>
                  <a:srgbClr val="FFFFFF"/>
                </a:solidFill>
              </a:rPr>
              <a:t>Op-Amp Circuits</a:t>
            </a:r>
          </a:p>
          <a:p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4" name="Picture 3" descr="Graphical user interface, table&#10;&#10;Description automatically generated">
            <a:extLst>
              <a:ext uri="{FF2B5EF4-FFF2-40B4-BE49-F238E27FC236}">
                <a16:creationId xmlns:a16="http://schemas.microsoft.com/office/drawing/2014/main" id="{D8032638-9051-0FD8-B22C-F3A007A4A5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427" y="419553"/>
            <a:ext cx="5687609" cy="345840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6DBAD08-E0DF-D5E0-89C5-A9D0A469B027}"/>
              </a:ext>
            </a:extLst>
          </p:cNvPr>
          <p:cNvSpPr txBox="1"/>
          <p:nvPr/>
        </p:nvSpPr>
        <p:spPr>
          <a:xfrm>
            <a:off x="496427" y="4212077"/>
            <a:ext cx="559957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Constraints:</a:t>
            </a:r>
          </a:p>
          <a:p>
            <a:r>
              <a:rPr lang="en-US" sz="1800" b="0" i="0" u="none" strike="noStrike" baseline="0" dirty="0">
                <a:latin typeface="Times New Roman" panose="02020603050405020304" pitchFamily="18" charset="0"/>
              </a:rPr>
              <a:t>iv(1) As per the standard NEC 422.51, the power system must have a ground fault current interrupter (GFCI) to protect against the current surge. </a:t>
            </a:r>
          </a:p>
          <a:p>
            <a:r>
              <a:rPr lang="en-US" sz="1800" b="0" i="0" u="none" strike="noStrike" baseline="0" dirty="0">
                <a:latin typeface="Times New Roman" panose="02020603050405020304" pitchFamily="18" charset="0"/>
              </a:rPr>
              <a:t>iv(2) The power system must have an AC/DC converter to send power to the voltage-sensitive components. </a:t>
            </a:r>
          </a:p>
          <a:p>
            <a:r>
              <a:rPr lang="en-US" sz="1800" b="0" i="0" u="none" strike="noStrike" baseline="0" dirty="0">
                <a:latin typeface="Times New Roman" panose="02020603050405020304" pitchFamily="18" charset="0"/>
              </a:rPr>
              <a:t>iv(3) The power system must have an emergency stop control.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4468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C8731-E3E7-967F-BB1D-FACE64DCD7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0603" y="230104"/>
            <a:ext cx="10353761" cy="1326321"/>
          </a:xfrm>
        </p:spPr>
        <p:txBody>
          <a:bodyPr>
            <a:normAutofit/>
          </a:bodyPr>
          <a:lstStyle/>
          <a:p>
            <a:r>
              <a:rPr lang="en-US" dirty="0"/>
              <a:t>Systems that require Power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CC8268-11AD-1CDB-A33C-A7C7769615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0603" y="2144702"/>
            <a:ext cx="5016860" cy="3695136"/>
          </a:xfrm>
        </p:spPr>
        <p:txBody>
          <a:bodyPr>
            <a:normAutofit/>
          </a:bodyPr>
          <a:lstStyle/>
          <a:p>
            <a:r>
              <a:rPr lang="en-US" dirty="0"/>
              <a:t>Microcomputer</a:t>
            </a:r>
          </a:p>
          <a:p>
            <a:r>
              <a:rPr lang="en-US" dirty="0"/>
              <a:t>PLC</a:t>
            </a:r>
          </a:p>
          <a:p>
            <a:r>
              <a:rPr lang="en-US" dirty="0"/>
              <a:t>Motor</a:t>
            </a:r>
          </a:p>
          <a:p>
            <a:r>
              <a:rPr lang="en-US" dirty="0"/>
              <a:t>LEDs</a:t>
            </a:r>
          </a:p>
          <a:p>
            <a:r>
              <a:rPr lang="en-US" dirty="0"/>
              <a:t>Locks</a:t>
            </a:r>
          </a:p>
          <a:p>
            <a:r>
              <a:rPr lang="en-US" dirty="0"/>
              <a:t>Barcode Scanner</a:t>
            </a:r>
          </a:p>
          <a:p>
            <a:r>
              <a:rPr lang="en-US" dirty="0"/>
              <a:t>Card Reader</a:t>
            </a:r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F39BDD3D-FF84-FD9E-1532-E134E37540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6191" y="1405173"/>
            <a:ext cx="7254359" cy="5174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83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DD225-6172-311A-86E3-AEDE3841A2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5091" y="609600"/>
            <a:ext cx="4832465" cy="1326321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Sensors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4479F1-A19D-3B8E-12DA-1F21750C87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17650" y="1924501"/>
            <a:ext cx="4832465" cy="4670852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FFFFFF"/>
                </a:solidFill>
              </a:rPr>
              <a:t>To determine occupancy of each compartment</a:t>
            </a:r>
          </a:p>
          <a:p>
            <a:r>
              <a:rPr lang="en-US" sz="2400" dirty="0">
                <a:solidFill>
                  <a:srgbClr val="FFFFFF"/>
                </a:solidFill>
              </a:rPr>
              <a:t>Hundreds of options to consider</a:t>
            </a:r>
          </a:p>
          <a:p>
            <a:r>
              <a:rPr lang="en-US" sz="2400" dirty="0">
                <a:solidFill>
                  <a:srgbClr val="FFFFFF"/>
                </a:solidFill>
              </a:rPr>
              <a:t>Ideals</a:t>
            </a:r>
          </a:p>
          <a:p>
            <a:pPr lvl="1"/>
            <a:r>
              <a:rPr lang="en-US" sz="2000" dirty="0">
                <a:solidFill>
                  <a:srgbClr val="FFFFFF"/>
                </a:solidFill>
              </a:rPr>
              <a:t>Small Size</a:t>
            </a:r>
          </a:p>
          <a:p>
            <a:pPr lvl="1"/>
            <a:r>
              <a:rPr lang="en-US" sz="2200" dirty="0">
                <a:solidFill>
                  <a:srgbClr val="FFFFFF"/>
                </a:solidFill>
              </a:rPr>
              <a:t>One bit output</a:t>
            </a:r>
          </a:p>
          <a:p>
            <a:pPr lvl="1"/>
            <a:r>
              <a:rPr lang="en-US" sz="2200" dirty="0">
                <a:solidFill>
                  <a:srgbClr val="FFFFFF"/>
                </a:solidFill>
              </a:rPr>
              <a:t>Cheap</a:t>
            </a:r>
          </a:p>
          <a:p>
            <a:pPr lvl="1"/>
            <a:r>
              <a:rPr lang="en-US" sz="2200" dirty="0">
                <a:solidFill>
                  <a:srgbClr val="FFFFFF"/>
                </a:solidFill>
              </a:rPr>
              <a:t>Easy Calibration</a:t>
            </a:r>
          </a:p>
          <a:p>
            <a:pPr marL="0" indent="0">
              <a:buNone/>
            </a:pP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1026" name="Picture 2" descr="Photo Eye Sensor | How to Wire a Photoelectric Sensor into a CompactLogix  Allen Bradley PLC">
            <a:extLst>
              <a:ext uri="{FF2B5EF4-FFF2-40B4-BE49-F238E27FC236}">
                <a16:creationId xmlns:a16="http://schemas.microsoft.com/office/drawing/2014/main" id="{1BF76ABD-34FA-C04A-9E55-00FF1F544D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885" y="247851"/>
            <a:ext cx="2063570" cy="335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C-SR04 Ultrasonic Distance Sensor - SparkFun | Mouser">
            <a:extLst>
              <a:ext uri="{FF2B5EF4-FFF2-40B4-BE49-F238E27FC236}">
                <a16:creationId xmlns:a16="http://schemas.microsoft.com/office/drawing/2014/main" id="{4711F546-9793-3D63-ABDC-DF0ADC4A91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266" y="820722"/>
            <a:ext cx="3071175" cy="2230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mazon.com: uxcell 100kg 42mmx38mmx3mm Electronic Scale Body Load Cell  Weighing Sensor for Kitchen Scale,Human Body Bathroom Scale, Jewelry Scale  : Home &amp; Kitchen">
            <a:extLst>
              <a:ext uri="{FF2B5EF4-FFF2-40B4-BE49-F238E27FC236}">
                <a16:creationId xmlns:a16="http://schemas.microsoft.com/office/drawing/2014/main" id="{3E35DB95-6A6A-C554-3165-B71AE498D9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9628" y="4096580"/>
            <a:ext cx="2281810" cy="2281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867D849-C8F2-07A5-0843-9A2DA9A2F29E}"/>
              </a:ext>
            </a:extLst>
          </p:cNvPr>
          <p:cNvSpPr txBox="1"/>
          <p:nvPr/>
        </p:nvSpPr>
        <p:spPr>
          <a:xfrm>
            <a:off x="469627" y="4301865"/>
            <a:ext cx="367165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Constraints:</a:t>
            </a:r>
            <a:br>
              <a:rPr lang="en-US" sz="2400" dirty="0"/>
            </a:br>
            <a:r>
              <a:rPr lang="en-US" sz="2400" dirty="0"/>
              <a:t>iii</a:t>
            </a:r>
            <a:r>
              <a:rPr lang="en-US" sz="2400" b="0" i="0" u="none" strike="noStrike" baseline="0" dirty="0">
                <a:latin typeface="Times New Roman" panose="02020603050405020304" pitchFamily="18" charset="0"/>
              </a:rPr>
              <a:t>(4) The PLC must know the device occupancy of each drawer.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9117565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CD469B7-D14E-B345-63D4-3BFF8C74FC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96060" y="113837"/>
            <a:ext cx="9999879" cy="66303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570034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83FC0E22-DA07-4388-A61A-3A64BD207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7965" y="454563"/>
            <a:ext cx="10353762" cy="1325563"/>
          </a:xfrm>
        </p:spPr>
        <p:txBody>
          <a:bodyPr/>
          <a:lstStyle/>
          <a:p>
            <a:r>
              <a:rPr lang="en-US" dirty="0"/>
              <a:t>Constraints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67D2A92-F6C9-4A48-9086-265E3E49D4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5944" y="2336448"/>
            <a:ext cx="3298956" cy="823305"/>
          </a:xfrm>
        </p:spPr>
        <p:txBody>
          <a:bodyPr/>
          <a:lstStyle/>
          <a:p>
            <a:r>
              <a:rPr lang="en-US" u="sng" dirty="0"/>
              <a:t>Engineering Standards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000A6018-CB94-4A6E-814D-B3DCF11BB5C3}"/>
              </a:ext>
            </a:extLst>
          </p:cNvPr>
          <p:cNvSpPr>
            <a:spLocks noGrp="1"/>
          </p:cNvSpPr>
          <p:nvPr>
            <p:ph type="body" sz="half" idx="15"/>
          </p:nvPr>
        </p:nvSpPr>
        <p:spPr>
          <a:xfrm>
            <a:off x="775944" y="3159752"/>
            <a:ext cx="3298956" cy="2879576"/>
          </a:xfrm>
        </p:spPr>
        <p:txBody>
          <a:bodyPr/>
          <a:lstStyle/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National Electric Safety Code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High Voltage Components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Multiple Sensors and Wires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Power system must have GFCI (NEC 422.51)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13CBBDE0-4092-4F79-974F-38FA431B1E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196199" y="2344746"/>
            <a:ext cx="3298558" cy="823304"/>
          </a:xfrm>
        </p:spPr>
        <p:txBody>
          <a:bodyPr/>
          <a:lstStyle/>
          <a:p>
            <a:r>
              <a:rPr lang="en-US" u="sng" dirty="0"/>
              <a:t>Ethical Considerations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71F8A4A2-20DF-4026-831A-E9FA5656058E}"/>
              </a:ext>
            </a:extLst>
          </p:cNvPr>
          <p:cNvSpPr>
            <a:spLocks noGrp="1"/>
          </p:cNvSpPr>
          <p:nvPr>
            <p:ph type="body" sz="half" idx="16"/>
          </p:nvPr>
        </p:nvSpPr>
        <p:spPr>
          <a:xfrm>
            <a:off x="4194936" y="3153567"/>
            <a:ext cx="3299821" cy="2879576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dirty="0"/>
              <a:t>Prevent from Stealing Devices</a:t>
            </a:r>
            <a:endParaRPr lang="en-US" sz="14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dirty="0"/>
              <a:t>Safety of Students when checking out device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lvl="1"/>
            <a:endParaRPr lang="en-US" sz="1400" dirty="0"/>
          </a:p>
          <a:p>
            <a:endParaRPr lang="en-US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732CFC7D-AD14-403F-B6DF-1EF7ED27762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907422" y="2347839"/>
            <a:ext cx="3291211" cy="823304"/>
          </a:xfrm>
        </p:spPr>
        <p:txBody>
          <a:bodyPr/>
          <a:lstStyle/>
          <a:p>
            <a:r>
              <a:rPr lang="en-US" u="sng" dirty="0"/>
              <a:t>Broader</a:t>
            </a:r>
            <a:r>
              <a:rPr lang="en-US" dirty="0"/>
              <a:t>             </a:t>
            </a:r>
            <a:r>
              <a:rPr lang="en-US" u="sng" dirty="0"/>
              <a:t>Impacts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969ABD84-7743-4A21-A600-397AA7B95B90}"/>
              </a:ext>
            </a:extLst>
          </p:cNvPr>
          <p:cNvSpPr>
            <a:spLocks noGrp="1"/>
          </p:cNvSpPr>
          <p:nvPr>
            <p:ph type="body" sz="half" idx="17"/>
          </p:nvPr>
        </p:nvSpPr>
        <p:spPr>
          <a:xfrm>
            <a:off x="7546333" y="3168050"/>
            <a:ext cx="4434151" cy="2879576"/>
          </a:xfrm>
        </p:spPr>
        <p:txBody>
          <a:bodyPr/>
          <a:lstStyle/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dirty="0"/>
              <a:t>Not to take away jobs of Office Associates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Job simplified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Less paperwork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48D3AFC-42F6-4385-B16A-B137F3DC0B5C}"/>
              </a:ext>
            </a:extLst>
          </p:cNvPr>
          <p:cNvSpPr txBox="1"/>
          <p:nvPr/>
        </p:nvSpPr>
        <p:spPr>
          <a:xfrm>
            <a:off x="3951119" y="2306710"/>
            <a:ext cx="36759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|||||||||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349DEA9-6B43-441E-ABB4-F96ED2B5FD5C}"/>
              </a:ext>
            </a:extLst>
          </p:cNvPr>
          <p:cNvSpPr txBox="1"/>
          <p:nvPr/>
        </p:nvSpPr>
        <p:spPr>
          <a:xfrm>
            <a:off x="7357070" y="2336448"/>
            <a:ext cx="378527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|</a:t>
            </a:r>
          </a:p>
          <a:p>
            <a:r>
              <a:rPr lang="en-US" dirty="0"/>
              <a:t>|</a:t>
            </a:r>
          </a:p>
          <a:p>
            <a:r>
              <a:rPr lang="en-US" dirty="0"/>
              <a:t>|</a:t>
            </a:r>
          </a:p>
          <a:p>
            <a:r>
              <a:rPr lang="en-US" dirty="0"/>
              <a:t>|</a:t>
            </a:r>
          </a:p>
          <a:p>
            <a:r>
              <a:rPr lang="en-US" dirty="0"/>
              <a:t>|</a:t>
            </a:r>
          </a:p>
          <a:p>
            <a:r>
              <a:rPr lang="en-US" dirty="0"/>
              <a:t>|</a:t>
            </a:r>
          </a:p>
          <a:p>
            <a:r>
              <a:rPr lang="en-US" dirty="0"/>
              <a:t>|</a:t>
            </a:r>
          </a:p>
          <a:p>
            <a:r>
              <a:rPr lang="en-US" dirty="0"/>
              <a:t>|</a:t>
            </a:r>
          </a:p>
          <a:p>
            <a:r>
              <a:rPr lang="en-US" dirty="0"/>
              <a:t>|</a:t>
            </a:r>
          </a:p>
        </p:txBody>
      </p:sp>
    </p:spTree>
    <p:extLst>
      <p:ext uri="{BB962C8B-B14F-4D97-AF65-F5344CB8AC3E}">
        <p14:creationId xmlns:p14="http://schemas.microsoft.com/office/powerpoint/2010/main" val="19555520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34A40-AFE8-4B87-94A7-F79202998D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702" y="484994"/>
            <a:ext cx="10353761" cy="1326321"/>
          </a:xfrm>
        </p:spPr>
        <p:txBody>
          <a:bodyPr/>
          <a:lstStyle/>
          <a:p>
            <a:r>
              <a:rPr lang="en-US" dirty="0"/>
              <a:t>Microcomputer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2D1614-3FE4-45C8-9036-1A3F9A060F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3496" y="2627345"/>
            <a:ext cx="10353762" cy="3695136"/>
          </a:xfrm>
        </p:spPr>
        <p:txBody>
          <a:bodyPr>
            <a:normAutofit/>
          </a:bodyPr>
          <a:lstStyle/>
          <a:p>
            <a:r>
              <a:rPr lang="en-US" dirty="0"/>
              <a:t>To hold Database</a:t>
            </a:r>
          </a:p>
          <a:p>
            <a:r>
              <a:rPr lang="en-US" dirty="0"/>
              <a:t>Must have Connectivity Ports</a:t>
            </a:r>
          </a:p>
          <a:p>
            <a:r>
              <a:rPr lang="en-US" dirty="0"/>
              <a:t>Also responsible for sending &amp; receiving information/signal</a:t>
            </a:r>
          </a:p>
          <a:p>
            <a:pPr lvl="1"/>
            <a:r>
              <a:rPr lang="en-US" dirty="0"/>
              <a:t>UI </a:t>
            </a:r>
          </a:p>
          <a:p>
            <a:pPr lvl="2"/>
            <a:r>
              <a:rPr lang="en-US" dirty="0"/>
              <a:t>LCD Touchscreen to collect student information</a:t>
            </a:r>
          </a:p>
          <a:p>
            <a:pPr lvl="2"/>
            <a:r>
              <a:rPr lang="en-US" dirty="0"/>
              <a:t>Select Board to Vend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E3D6AEB0-B40C-4882-BE48-E169F908421F}"/>
                  </a:ext>
                </a:extLst>
              </p14:cNvPr>
              <p14:cNvContentPartPr/>
              <p14:nvPr/>
            </p14:nvContentPartPr>
            <p14:xfrm>
              <a:off x="3555997" y="1433270"/>
              <a:ext cx="360" cy="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E3D6AEB0-B40C-4882-BE48-E169F908421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551677" y="1428950"/>
                <a:ext cx="900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D9D49BC0-6AB4-42C0-B5BB-5A0710C6370F}"/>
                  </a:ext>
                </a:extLst>
              </p14:cNvPr>
              <p14:cNvContentPartPr/>
              <p14:nvPr/>
            </p14:nvContentPartPr>
            <p14:xfrm>
              <a:off x="2747437" y="2370710"/>
              <a:ext cx="360" cy="3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D9D49BC0-6AB4-42C0-B5BB-5A0710C6370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743117" y="2366390"/>
                <a:ext cx="9000" cy="9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D83F9762-46D5-46FA-BDC7-9F593F18D836}"/>
              </a:ext>
            </a:extLst>
          </p:cNvPr>
          <p:cNvGrpSpPr/>
          <p:nvPr/>
        </p:nvGrpSpPr>
        <p:grpSpPr>
          <a:xfrm>
            <a:off x="3946597" y="2421470"/>
            <a:ext cx="360" cy="360"/>
            <a:chOff x="3946597" y="2421470"/>
            <a:chExt cx="360" cy="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0D62B0FE-65B4-4E78-9F77-3028F2A5744E}"/>
                    </a:ext>
                  </a:extLst>
                </p14:cNvPr>
                <p14:cNvContentPartPr/>
                <p14:nvPr/>
              </p14:nvContentPartPr>
              <p14:xfrm>
                <a:off x="3946597" y="2421470"/>
                <a:ext cx="360" cy="3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0D62B0FE-65B4-4E78-9F77-3028F2A5744E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942277" y="2417150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9A5F31A4-0A46-4E7C-BA75-AF283AF42B92}"/>
                    </a:ext>
                  </a:extLst>
                </p14:cNvPr>
                <p14:cNvContentPartPr/>
                <p14:nvPr/>
              </p14:nvContentPartPr>
              <p14:xfrm>
                <a:off x="3946597" y="2421470"/>
                <a:ext cx="360" cy="3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9A5F31A4-0A46-4E7C-BA75-AF283AF42B92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942277" y="2417150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55C6E8D1-CAFB-4149-98E9-85A65B86EB08}"/>
                  </a:ext>
                </a:extLst>
              </p14:cNvPr>
              <p14:cNvContentPartPr/>
              <p14:nvPr/>
            </p14:nvContentPartPr>
            <p14:xfrm>
              <a:off x="12337117" y="2765630"/>
              <a:ext cx="3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55C6E8D1-CAFB-4149-98E9-85A65B86EB0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332797" y="2761310"/>
                <a:ext cx="900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5DA89560-4919-423F-8102-B670C6CD33A6}"/>
                  </a:ext>
                </a:extLst>
              </p14:cNvPr>
              <p14:cNvContentPartPr/>
              <p14:nvPr/>
            </p14:nvContentPartPr>
            <p14:xfrm>
              <a:off x="2595877" y="2255870"/>
              <a:ext cx="3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5DA89560-4919-423F-8102-B670C6CD33A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91557" y="2251550"/>
                <a:ext cx="900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689734F5-F3F3-4908-812C-7DC27BA0BFEC}"/>
                  </a:ext>
                </a:extLst>
              </p14:cNvPr>
              <p14:cNvContentPartPr/>
              <p14:nvPr/>
            </p14:nvContentPartPr>
            <p14:xfrm>
              <a:off x="4842637" y="1336790"/>
              <a:ext cx="36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689734F5-F3F3-4908-812C-7DC27BA0BFE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38317" y="1332470"/>
                <a:ext cx="9000" cy="9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3" name="Group 22">
            <a:extLst>
              <a:ext uri="{FF2B5EF4-FFF2-40B4-BE49-F238E27FC236}">
                <a16:creationId xmlns:a16="http://schemas.microsoft.com/office/drawing/2014/main" id="{36F4FD79-1DB0-4AF5-92C0-61657F6D8484}"/>
              </a:ext>
            </a:extLst>
          </p:cNvPr>
          <p:cNvGrpSpPr/>
          <p:nvPr/>
        </p:nvGrpSpPr>
        <p:grpSpPr>
          <a:xfrm>
            <a:off x="4819957" y="1148510"/>
            <a:ext cx="360" cy="360"/>
            <a:chOff x="4819957" y="1148510"/>
            <a:chExt cx="360" cy="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7942B81E-A166-4D7E-8B6C-681FD843B97C}"/>
                    </a:ext>
                  </a:extLst>
                </p14:cNvPr>
                <p14:cNvContentPartPr/>
                <p14:nvPr/>
              </p14:nvContentPartPr>
              <p14:xfrm>
                <a:off x="4819957" y="1148510"/>
                <a:ext cx="360" cy="3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7942B81E-A166-4D7E-8B6C-681FD843B97C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815637" y="1144190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C6A5C077-F50C-48B6-9C7C-36BDBB8518BD}"/>
                    </a:ext>
                  </a:extLst>
                </p14:cNvPr>
                <p14:cNvContentPartPr/>
                <p14:nvPr/>
              </p14:nvContentPartPr>
              <p14:xfrm>
                <a:off x="4819957" y="1148510"/>
                <a:ext cx="360" cy="3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C6A5C077-F50C-48B6-9C7C-36BDBB8518BD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815637" y="1144190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BCDE446F-14E2-4DAD-B7A8-B52773CB4EDC}"/>
                  </a:ext>
                </a:extLst>
              </p14:cNvPr>
              <p14:cNvContentPartPr/>
              <p14:nvPr/>
            </p14:nvContentPartPr>
            <p14:xfrm>
              <a:off x="5031277" y="1253990"/>
              <a:ext cx="360" cy="3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BCDE446F-14E2-4DAD-B7A8-B52773CB4ED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026957" y="1249670"/>
                <a:ext cx="900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A77CD349-05B8-42EC-8B79-85FCDF527481}"/>
                  </a:ext>
                </a:extLst>
              </p14:cNvPr>
              <p14:cNvContentPartPr/>
              <p14:nvPr/>
            </p14:nvContentPartPr>
            <p14:xfrm>
              <a:off x="5031277" y="1230950"/>
              <a:ext cx="360" cy="3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A77CD349-05B8-42EC-8B79-85FCDF52748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026957" y="1226630"/>
                <a:ext cx="9000" cy="9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2" name="Group 21">
            <a:extLst>
              <a:ext uri="{FF2B5EF4-FFF2-40B4-BE49-F238E27FC236}">
                <a16:creationId xmlns:a16="http://schemas.microsoft.com/office/drawing/2014/main" id="{69324A40-B12E-4BDF-A720-76338D37A57E}"/>
              </a:ext>
            </a:extLst>
          </p:cNvPr>
          <p:cNvGrpSpPr/>
          <p:nvPr/>
        </p:nvGrpSpPr>
        <p:grpSpPr>
          <a:xfrm>
            <a:off x="5017237" y="1194230"/>
            <a:ext cx="360" cy="360"/>
            <a:chOff x="5017237" y="1194230"/>
            <a:chExt cx="360" cy="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8F0C58B7-349D-47C1-BACB-DFA67E2AE9CD}"/>
                    </a:ext>
                  </a:extLst>
                </p14:cNvPr>
                <p14:cNvContentPartPr/>
                <p14:nvPr/>
              </p14:nvContentPartPr>
              <p14:xfrm>
                <a:off x="5017237" y="1194230"/>
                <a:ext cx="360" cy="3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8F0C58B7-349D-47C1-BACB-DFA67E2AE9CD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012917" y="1189910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A9C41F89-7BA1-4E4C-8A9D-7B3D3B7E8575}"/>
                    </a:ext>
                  </a:extLst>
                </p14:cNvPr>
                <p14:cNvContentPartPr/>
                <p14:nvPr/>
              </p14:nvContentPartPr>
              <p14:xfrm>
                <a:off x="5017237" y="1194230"/>
                <a:ext cx="360" cy="3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A9C41F89-7BA1-4E4C-8A9D-7B3D3B7E8575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012917" y="1189910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A0EB2785-508B-4587-94F7-E0827AB494D1}"/>
                    </a:ext>
                  </a:extLst>
                </p14:cNvPr>
                <p14:cNvContentPartPr/>
                <p14:nvPr/>
              </p14:nvContentPartPr>
              <p14:xfrm>
                <a:off x="5017237" y="1194230"/>
                <a:ext cx="360" cy="3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A0EB2785-508B-4587-94F7-E0827AB494D1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012917" y="1189910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A6382AC8-B61E-444B-B9B3-F0294C7212A6}"/>
                    </a:ext>
                  </a:extLst>
                </p14:cNvPr>
                <p14:cNvContentPartPr/>
                <p14:nvPr/>
              </p14:nvContentPartPr>
              <p14:xfrm>
                <a:off x="5017237" y="1194230"/>
                <a:ext cx="360" cy="3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A6382AC8-B61E-444B-B9B3-F0294C7212A6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012917" y="1189910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F818E9C4-B9D1-46C7-8345-11288D3AE1F2}"/>
                    </a:ext>
                  </a:extLst>
                </p14:cNvPr>
                <p14:cNvContentPartPr/>
                <p14:nvPr/>
              </p14:nvContentPartPr>
              <p14:xfrm>
                <a:off x="5017237" y="1194230"/>
                <a:ext cx="360" cy="3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F818E9C4-B9D1-46C7-8345-11288D3AE1F2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012917" y="1189910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6D010381-60EB-41DA-9F8B-A7E38C05F369}"/>
                    </a:ext>
                  </a:extLst>
                </p14:cNvPr>
                <p14:cNvContentPartPr/>
                <p14:nvPr/>
              </p14:nvContentPartPr>
              <p14:xfrm>
                <a:off x="5017237" y="1194230"/>
                <a:ext cx="360" cy="3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6D010381-60EB-41DA-9F8B-A7E38C05F369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012917" y="1189910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CDD23262-E6EB-4EDD-8AF7-CEB83DCD7FE3}"/>
                  </a:ext>
                </a:extLst>
              </p14:cNvPr>
              <p14:cNvContentPartPr/>
              <p14:nvPr/>
            </p14:nvContentPartPr>
            <p14:xfrm>
              <a:off x="1676797" y="2278550"/>
              <a:ext cx="360" cy="36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CDD23262-E6EB-4EDD-8AF7-CEB83DCD7FE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72477" y="2274230"/>
                <a:ext cx="900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CD683348-455B-4748-BCBE-E0D1832E088E}"/>
                  </a:ext>
                </a:extLst>
              </p14:cNvPr>
              <p14:cNvContentPartPr/>
              <p14:nvPr/>
            </p14:nvContentPartPr>
            <p14:xfrm>
              <a:off x="3666157" y="2067590"/>
              <a:ext cx="360" cy="36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CD683348-455B-4748-BCBE-E0D1832E088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661837" y="2063270"/>
                <a:ext cx="9000" cy="9000"/>
              </a:xfrm>
              <a:prstGeom prst="rect">
                <a:avLst/>
              </a:prstGeom>
            </p:spPr>
          </p:pic>
        </mc:Fallback>
      </mc:AlternateContent>
      <p:grpSp>
        <p:nvGrpSpPr>
          <p:cNvPr id="37" name="Group 36">
            <a:extLst>
              <a:ext uri="{FF2B5EF4-FFF2-40B4-BE49-F238E27FC236}">
                <a16:creationId xmlns:a16="http://schemas.microsoft.com/office/drawing/2014/main" id="{3204015E-61FB-4582-874A-1CC7476E8B15}"/>
              </a:ext>
            </a:extLst>
          </p:cNvPr>
          <p:cNvGrpSpPr/>
          <p:nvPr/>
        </p:nvGrpSpPr>
        <p:grpSpPr>
          <a:xfrm>
            <a:off x="5104717" y="1189550"/>
            <a:ext cx="360" cy="360"/>
            <a:chOff x="5104717" y="1189550"/>
            <a:chExt cx="360" cy="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7533AE8C-21DB-4A38-B562-B95FF056AA81}"/>
                    </a:ext>
                  </a:extLst>
                </p14:cNvPr>
                <p14:cNvContentPartPr/>
                <p14:nvPr/>
              </p14:nvContentPartPr>
              <p14:xfrm>
                <a:off x="5104717" y="1189550"/>
                <a:ext cx="360" cy="3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7533AE8C-21DB-4A38-B562-B95FF056AA81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100397" y="1185230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67D4A0D1-0015-48D6-9F21-9947D19B17CE}"/>
                    </a:ext>
                  </a:extLst>
                </p14:cNvPr>
                <p14:cNvContentPartPr/>
                <p14:nvPr/>
              </p14:nvContentPartPr>
              <p14:xfrm>
                <a:off x="5104717" y="1189550"/>
                <a:ext cx="360" cy="3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67D4A0D1-0015-48D6-9F21-9947D19B17CE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100397" y="1185230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184020A2-F07B-4732-8FF8-C2BD71BCDA90}"/>
              </a:ext>
            </a:extLst>
          </p:cNvPr>
          <p:cNvGrpSpPr/>
          <p:nvPr/>
        </p:nvGrpSpPr>
        <p:grpSpPr>
          <a:xfrm>
            <a:off x="5159797" y="1378190"/>
            <a:ext cx="360" cy="360"/>
            <a:chOff x="5159797" y="1378190"/>
            <a:chExt cx="360" cy="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168FDD86-0B76-43BC-ABE8-F825B1DFFE3A}"/>
                    </a:ext>
                  </a:extLst>
                </p14:cNvPr>
                <p14:cNvContentPartPr/>
                <p14:nvPr/>
              </p14:nvContentPartPr>
              <p14:xfrm>
                <a:off x="5159797" y="1378190"/>
                <a:ext cx="360" cy="3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168FDD86-0B76-43BC-ABE8-F825B1DFFE3A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155477" y="1373870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351D4284-92BC-4777-A851-4B857C36194D}"/>
                    </a:ext>
                  </a:extLst>
                </p14:cNvPr>
                <p14:cNvContentPartPr/>
                <p14:nvPr/>
              </p14:nvContentPartPr>
              <p14:xfrm>
                <a:off x="5159797" y="1378190"/>
                <a:ext cx="360" cy="36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351D4284-92BC-4777-A851-4B857C36194D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155477" y="1373870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14029C63-B9BF-4280-8F1F-5AE2D79D78B0}"/>
                    </a:ext>
                  </a:extLst>
                </p14:cNvPr>
                <p14:cNvContentPartPr/>
                <p14:nvPr/>
              </p14:nvContentPartPr>
              <p14:xfrm>
                <a:off x="5159797" y="1378190"/>
                <a:ext cx="360" cy="3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14029C63-B9BF-4280-8F1F-5AE2D79D78B0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155477" y="1373870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E53E013D-1410-4D99-8BED-E779329512F7}"/>
                    </a:ext>
                  </a:extLst>
                </p14:cNvPr>
                <p14:cNvContentPartPr/>
                <p14:nvPr/>
              </p14:nvContentPartPr>
              <p14:xfrm>
                <a:off x="5159797" y="1378190"/>
                <a:ext cx="360" cy="3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E53E013D-1410-4D99-8BED-E779329512F7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155477" y="1373870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02135985-40C3-4A07-8EB4-1E827CFB84D4}"/>
                    </a:ext>
                  </a:extLst>
                </p14:cNvPr>
                <p14:cNvContentPartPr/>
                <p14:nvPr/>
              </p14:nvContentPartPr>
              <p14:xfrm>
                <a:off x="5159797" y="1378190"/>
                <a:ext cx="360" cy="3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02135985-40C3-4A07-8EB4-1E827CFB84D4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155477" y="1373870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73CDEB66-834A-45C5-8155-BB05C51D575A}"/>
                    </a:ext>
                  </a:extLst>
                </p14:cNvPr>
                <p14:cNvContentPartPr/>
                <p14:nvPr/>
              </p14:nvContentPartPr>
              <p14:xfrm>
                <a:off x="5159797" y="1378190"/>
                <a:ext cx="360" cy="36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73CDEB66-834A-45C5-8155-BB05C51D575A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155477" y="1373870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23EF0C86-B8EC-4A57-BC6E-613DE89E2480}"/>
                    </a:ext>
                  </a:extLst>
                </p14:cNvPr>
                <p14:cNvContentPartPr/>
                <p14:nvPr/>
              </p14:nvContentPartPr>
              <p14:xfrm>
                <a:off x="5159797" y="1378190"/>
                <a:ext cx="360" cy="3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23EF0C86-B8EC-4A57-BC6E-613DE89E2480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155477" y="1373870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DB88E5BD-7025-4789-B8C0-5B01B785CD8E}"/>
                    </a:ext>
                  </a:extLst>
                </p14:cNvPr>
                <p14:cNvContentPartPr/>
                <p14:nvPr/>
              </p14:nvContentPartPr>
              <p14:xfrm>
                <a:off x="5159797" y="1378190"/>
                <a:ext cx="360" cy="36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DB88E5BD-7025-4789-B8C0-5B01B785CD8E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155477" y="1373870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20990B2E-6865-4F58-8D93-A5ED7475130B}"/>
                    </a:ext>
                  </a:extLst>
                </p14:cNvPr>
                <p14:cNvContentPartPr/>
                <p14:nvPr/>
              </p14:nvContentPartPr>
              <p14:xfrm>
                <a:off x="5159797" y="1378190"/>
                <a:ext cx="360" cy="3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20990B2E-6865-4F58-8D93-A5ED7475130B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155477" y="1373870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095A2C10-0C50-40CF-AC51-C8FF0B23C8F1}"/>
                    </a:ext>
                  </a:extLst>
                </p14:cNvPr>
                <p14:cNvContentPartPr/>
                <p14:nvPr/>
              </p14:nvContentPartPr>
              <p14:xfrm>
                <a:off x="5159797" y="1378190"/>
                <a:ext cx="360" cy="3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095A2C10-0C50-40CF-AC51-C8FF0B23C8F1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155477" y="1373870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42" name="Picture 41">
            <a:extLst>
              <a:ext uri="{FF2B5EF4-FFF2-40B4-BE49-F238E27FC236}">
                <a16:creationId xmlns:a16="http://schemas.microsoft.com/office/drawing/2014/main" id="{5C6F3D51-E2A0-48EE-91D5-A444ABE44B58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8193463" y="1997834"/>
            <a:ext cx="3127359" cy="4250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0695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78DC42-4966-5A20-922C-B2E22A611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 connections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1DF18B-D939-CD73-24AF-E65C109F1F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miniPC</a:t>
            </a:r>
            <a:endParaRPr lang="en-US" dirty="0"/>
          </a:p>
          <a:p>
            <a:pPr marL="457200" indent="-457200">
              <a:buFont typeface="+mj-lt"/>
              <a:buAutoNum type="arabicParenR"/>
            </a:pPr>
            <a:r>
              <a:rPr lang="en-US" dirty="0"/>
              <a:t>SQL Database</a:t>
            </a:r>
          </a:p>
          <a:p>
            <a:pPr marL="457200" indent="-457200">
              <a:buFont typeface="+mj-lt"/>
              <a:buAutoNum type="arabicParenR"/>
            </a:pPr>
            <a:r>
              <a:rPr lang="en-US" dirty="0"/>
              <a:t>Touchscreen</a:t>
            </a:r>
          </a:p>
          <a:p>
            <a:pPr marL="457200" indent="-457200">
              <a:buFont typeface="+mj-lt"/>
              <a:buAutoNum type="arabicParenR"/>
            </a:pPr>
            <a:r>
              <a:rPr lang="en-US" dirty="0"/>
              <a:t>Eagle Card Reader</a:t>
            </a:r>
          </a:p>
          <a:p>
            <a:pPr marL="457200" indent="-457200">
              <a:buFont typeface="+mj-lt"/>
              <a:buAutoNum type="arabicParenR"/>
            </a:pPr>
            <a:r>
              <a:rPr lang="en-US" dirty="0"/>
              <a:t>Ethernet</a:t>
            </a:r>
          </a:p>
          <a:p>
            <a:pPr marL="457200" indent="-457200">
              <a:buFont typeface="+mj-lt"/>
              <a:buAutoNum type="arabicParenR"/>
            </a:pPr>
            <a:r>
              <a:rPr lang="en-US" dirty="0"/>
              <a:t>USB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5553AD-2DA7-9E80-57AB-FBBBFE25AA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3310" y="1935921"/>
            <a:ext cx="4637793" cy="3642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3329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08911C-3D40-C4E9-E6E3-5B1075C30B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Database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4A8072-C0C1-5B5E-8907-92B9AFA2DB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96064"/>
            <a:ext cx="10353762" cy="3999936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Inventory 			</a:t>
            </a:r>
          </a:p>
          <a:p>
            <a:pPr lvl="1"/>
            <a:r>
              <a:rPr lang="en-US" dirty="0"/>
              <a:t>Loaded</a:t>
            </a:r>
          </a:p>
          <a:p>
            <a:pPr lvl="1"/>
            <a:r>
              <a:rPr lang="en-US" dirty="0"/>
              <a:t>Unloaded</a:t>
            </a:r>
          </a:p>
          <a:p>
            <a:r>
              <a:rPr lang="en-US" dirty="0"/>
              <a:t>Student Information</a:t>
            </a:r>
          </a:p>
          <a:p>
            <a:pPr lvl="1"/>
            <a:r>
              <a:rPr lang="en-US" dirty="0"/>
              <a:t>T#</a:t>
            </a:r>
          </a:p>
          <a:p>
            <a:pPr lvl="1"/>
            <a:r>
              <a:rPr lang="en-US" dirty="0"/>
              <a:t>Name</a:t>
            </a:r>
          </a:p>
          <a:p>
            <a:pPr lvl="1"/>
            <a:r>
              <a:rPr lang="en-US" dirty="0"/>
              <a:t>Email</a:t>
            </a:r>
          </a:p>
          <a:p>
            <a:pPr lvl="1"/>
            <a:r>
              <a:rPr lang="en-US" dirty="0"/>
              <a:t>Course &amp; Board#</a:t>
            </a:r>
          </a:p>
          <a:p>
            <a:r>
              <a:rPr lang="en-US" dirty="0"/>
              <a:t>Ethernet</a:t>
            </a:r>
          </a:p>
          <a:p>
            <a:pPr lvl="1"/>
            <a:r>
              <a:rPr lang="en-US" dirty="0"/>
              <a:t>CSV File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5552E18-EAD2-5A88-6771-7BACCEB24C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013084"/>
            <a:ext cx="2980146" cy="3915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4850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D0611-F046-776D-289F-609850C65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Constraints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4D238F-6F79-6FF6-D385-D038F260C0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USB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14B24FE-CD66-E752-9DCF-CF14A31E1E7D}"/>
              </a:ext>
            </a:extLst>
          </p:cNvPr>
          <p:cNvSpPr>
            <a:spLocks noGrp="1"/>
          </p:cNvSpPr>
          <p:nvPr>
            <p:ph type="body" sz="half" idx="15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Be able to automatically transfer data to the faculty’s thumb drive when inserted into the machine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EAC117F-BE26-57E8-78E4-C7C040B790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Database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BE45352-668A-C405-B65B-0321C1E0E71A}"/>
              </a:ext>
            </a:extLst>
          </p:cNvPr>
          <p:cNvSpPr>
            <a:spLocks noGrp="1"/>
          </p:cNvSpPr>
          <p:nvPr>
            <p:ph type="body" sz="half" idx="16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Have a created Schema available and have a server to contain the student data and Schema itself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F568B08-7E3F-58CB-9888-A436A4A36F7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Card Scanner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95749AB-16ED-8660-6EDC-55CA1F6A34BB}"/>
              </a:ext>
            </a:extLst>
          </p:cNvPr>
          <p:cNvSpPr>
            <a:spLocks noGrp="1"/>
          </p:cNvSpPr>
          <p:nvPr>
            <p:ph type="body" sz="half" idx="17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Be able to read data from Eagle Cards and store the identifier in the database for faculty use</a:t>
            </a:r>
          </a:p>
        </p:txBody>
      </p:sp>
    </p:spTree>
    <p:extLst>
      <p:ext uri="{BB962C8B-B14F-4D97-AF65-F5344CB8AC3E}">
        <p14:creationId xmlns:p14="http://schemas.microsoft.com/office/powerpoint/2010/main" val="1355645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A56441-8D47-001E-8FCA-4D6C7681F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 connections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B92841-EBA4-9243-FE23-FA0067B958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61079" y="1935921"/>
            <a:ext cx="2997568" cy="3695136"/>
          </a:xfrm>
        </p:spPr>
        <p:txBody>
          <a:bodyPr/>
          <a:lstStyle/>
          <a:p>
            <a:r>
              <a:rPr lang="en-US" dirty="0"/>
              <a:t>PLC</a:t>
            </a:r>
          </a:p>
          <a:p>
            <a:r>
              <a:rPr lang="en-US" dirty="0"/>
              <a:t>HW Control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Locks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Indication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Timer System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Sensors (Addressed later)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Motor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259BBEE-44BE-F0CD-C81E-EEB6695188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4618" y="1935921"/>
            <a:ext cx="3363188" cy="3695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82907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TM04033921[[fn=Damask]]</Template>
  <TotalTime>410</TotalTime>
  <Words>871</Words>
  <Application>Microsoft Office PowerPoint</Application>
  <PresentationFormat>Widescreen</PresentationFormat>
  <Paragraphs>174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Arial</vt:lpstr>
      <vt:lpstr>Bookman Old Style</vt:lpstr>
      <vt:lpstr>Rockwell</vt:lpstr>
      <vt:lpstr>Times New Roman</vt:lpstr>
      <vt:lpstr>Wingdings</vt:lpstr>
      <vt:lpstr>Damask</vt:lpstr>
      <vt:lpstr>Team 5 Conceptual Design</vt:lpstr>
      <vt:lpstr>Design Update</vt:lpstr>
      <vt:lpstr>PowerPoint Presentation</vt:lpstr>
      <vt:lpstr>Constraints</vt:lpstr>
      <vt:lpstr>Microcomputer system</vt:lpstr>
      <vt:lpstr>PC connections</vt:lpstr>
      <vt:lpstr>SQL Database</vt:lpstr>
      <vt:lpstr>Constraints</vt:lpstr>
      <vt:lpstr>Hardware connections</vt:lpstr>
      <vt:lpstr>Why a plc &amp; a microcomputer?</vt:lpstr>
      <vt:lpstr>Plc Control / Hardware</vt:lpstr>
      <vt:lpstr>Hardware subsystems</vt:lpstr>
      <vt:lpstr>Explanation for Stepper Motor</vt:lpstr>
      <vt:lpstr>Rotation System</vt:lpstr>
      <vt:lpstr>Motor Driver</vt:lpstr>
      <vt:lpstr>Locks</vt:lpstr>
      <vt:lpstr>LEDs and Indicators </vt:lpstr>
      <vt:lpstr>Barcode Scanner</vt:lpstr>
      <vt:lpstr>LOAD Mode (Button Included)</vt:lpstr>
      <vt:lpstr>Power</vt:lpstr>
      <vt:lpstr>Systems that require Power</vt:lpstr>
      <vt:lpstr>Sensors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 5 Conceptual Design</dc:title>
  <dc:creator>ryan.reed0925@gmail.com</dc:creator>
  <cp:lastModifiedBy>Reed, Ryan (rcreed42)</cp:lastModifiedBy>
  <cp:revision>35</cp:revision>
  <dcterms:created xsi:type="dcterms:W3CDTF">2022-10-19T14:41:40Z</dcterms:created>
  <dcterms:modified xsi:type="dcterms:W3CDTF">2022-11-09T15:36:08Z</dcterms:modified>
</cp:coreProperties>
</file>